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2" r:id="rId6"/>
    <p:sldId id="263" r:id="rId7"/>
    <p:sldId id="261" r:id="rId8"/>
    <p:sldId id="264" r:id="rId9"/>
    <p:sldId id="266" r:id="rId10"/>
    <p:sldId id="267" r:id="rId11"/>
    <p:sldId id="269" r:id="rId12"/>
    <p:sldId id="271" r:id="rId13"/>
    <p:sldId id="272" r:id="rId14"/>
    <p:sldId id="265" r:id="rId15"/>
    <p:sldId id="273" r:id="rId16"/>
    <p:sldId id="274" r:id="rId17"/>
    <p:sldId id="275"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88164"/>
  </p:normalViewPr>
  <p:slideViewPr>
    <p:cSldViewPr snapToGrid="0" snapToObjects="1">
      <p:cViewPr varScale="1">
        <p:scale>
          <a:sx n="127" d="100"/>
          <a:sy n="127" d="100"/>
        </p:scale>
        <p:origin x="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34D2E-7A08-C248-A4C2-4B8FCE12446B}" type="datetimeFigureOut">
              <a:rPr lang="en-US" smtClean="0"/>
              <a:t>10/18/17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21A5D-B057-2B4C-A812-986C625E76DA}" type="slidenum">
              <a:rPr lang="en-US" smtClean="0"/>
              <a:t>‹#›</a:t>
            </a:fld>
            <a:endParaRPr lang="en-US"/>
          </a:p>
        </p:txBody>
      </p:sp>
    </p:spTree>
    <p:extLst>
      <p:ext uri="{BB962C8B-B14F-4D97-AF65-F5344CB8AC3E}">
        <p14:creationId xmlns:p14="http://schemas.microsoft.com/office/powerpoint/2010/main" val="100403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fastlane.tool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FA20A3-4137-4D8D-BA9A-5300B4136B27}" type="slidenum">
              <a:rPr lang="en-US" smtClean="0"/>
              <a:t>2</a:t>
            </a:fld>
            <a:endParaRPr lang="en-US"/>
          </a:p>
        </p:txBody>
      </p:sp>
    </p:spTree>
    <p:extLst>
      <p:ext uri="{BB962C8B-B14F-4D97-AF65-F5344CB8AC3E}">
        <p14:creationId xmlns:p14="http://schemas.microsoft.com/office/powerpoint/2010/main" val="433481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10/18/17</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331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 Open Source</a:t>
            </a:r>
          </a:p>
          <a:p>
            <a:r>
              <a:rPr lang="en-US" dirty="0" smtClean="0"/>
              <a:t>Extendable,</a:t>
            </a:r>
            <a:r>
              <a:rPr lang="en-US" baseline="0" dirty="0" smtClean="0"/>
              <a:t> Create your own build steps.</a:t>
            </a:r>
          </a:p>
          <a:p>
            <a:r>
              <a:rPr lang="en-US" baseline="0" dirty="0" smtClean="0"/>
              <a:t>Claims to have saved developers almost 5 million developers hours in the last 16 months</a:t>
            </a:r>
          </a:p>
          <a:p>
            <a:r>
              <a:rPr lang="en-US" baseline="0" dirty="0" smtClean="0"/>
              <a:t>Focuses on automation of iTunes Connect, Apple Developer Portal and Google Play Store tasks</a:t>
            </a:r>
          </a:p>
          <a:p>
            <a:r>
              <a:rPr lang="en-US" baseline="0" dirty="0" smtClean="0"/>
              <a:t>It’s a collection of utilities</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5</a:t>
            </a:fld>
            <a:endParaRPr lang="en-US"/>
          </a:p>
        </p:txBody>
      </p:sp>
    </p:spTree>
    <p:extLst>
      <p:ext uri="{BB962C8B-B14F-4D97-AF65-F5344CB8AC3E}">
        <p14:creationId xmlns:p14="http://schemas.microsoft.com/office/powerpoint/2010/main" val="158824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6</a:t>
            </a:fld>
            <a:endParaRPr lang="en-US"/>
          </a:p>
        </p:txBody>
      </p:sp>
    </p:spTree>
    <p:extLst>
      <p:ext uri="{BB962C8B-B14F-4D97-AF65-F5344CB8AC3E}">
        <p14:creationId xmlns:p14="http://schemas.microsoft.com/office/powerpoint/2010/main" val="196659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 is an object oriented language</a:t>
            </a:r>
          </a:p>
          <a:p>
            <a:r>
              <a:rPr lang="en-US" dirty="0"/>
              <a:t>Ruby was born out</a:t>
            </a:r>
            <a:r>
              <a:rPr lang="en-US" baseline="0" dirty="0"/>
              <a:t> of a dislike like for Perl.  The creator described Perl as a toy language.</a:t>
            </a:r>
          </a:p>
          <a:p>
            <a:r>
              <a:rPr lang="en-US" baseline="0" dirty="0"/>
              <a:t>Ruby was originally conceived in 1993!</a:t>
            </a:r>
          </a:p>
          <a:p>
            <a:r>
              <a:rPr lang="en-US" baseline="0" dirty="0"/>
              <a:t>First released in 1995 in Japan and more popular than Python there</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7</a:t>
            </a:fld>
            <a:endParaRPr lang="en-US"/>
          </a:p>
        </p:txBody>
      </p:sp>
    </p:spTree>
    <p:extLst>
      <p:ext uri="{BB962C8B-B14F-4D97-AF65-F5344CB8AC3E}">
        <p14:creationId xmlns:p14="http://schemas.microsoft.com/office/powerpoint/2010/main" val="123515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spaceship</a:t>
            </a:r>
            <a:r>
              <a:rPr lang="en-US" sz="1200" b="0" i="0" kern="1200" dirty="0" smtClean="0">
                <a:solidFill>
                  <a:schemeClr val="tx1"/>
                </a:solidFill>
                <a:effectLst/>
                <a:latin typeface="+mn-lt"/>
                <a:ea typeface="+mn-ea"/>
                <a:cs typeface="+mn-cs"/>
              </a:rPr>
              <a:t> exposes both the Apple Developer Center and the iTunes Connect API. This fast and powerful API powers parts of </a:t>
            </a:r>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and can be leveraged for more advanced </a:t>
            </a:r>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features. Scripting your Developer Center workflow has never been easier!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Up until now, the </a:t>
            </a:r>
            <a:r>
              <a:rPr lang="en-US" sz="1200" b="0" i="0" u="none" strike="noStrike" kern="1200" dirty="0" smtClean="0">
                <a:solidFill>
                  <a:schemeClr val="tx1"/>
                </a:solidFill>
                <a:effectLst/>
                <a:latin typeface="+mn-lt"/>
                <a:ea typeface="+mn-ea"/>
                <a:cs typeface="+mn-cs"/>
                <a:hlinkClick r:id="rId3"/>
              </a:rPr>
              <a:t>fastlane tools</a:t>
            </a:r>
            <a:r>
              <a:rPr lang="en-US" sz="1200" b="0" i="0" kern="1200" dirty="0" smtClean="0">
                <a:solidFill>
                  <a:schemeClr val="tx1"/>
                </a:solidFill>
                <a:effectLst/>
                <a:latin typeface="+mn-lt"/>
                <a:ea typeface="+mn-ea"/>
                <a:cs typeface="+mn-cs"/>
              </a:rPr>
              <a:t> used web scraping to interact with Apple's web services. With spaceship it is possible to directly access the underlying APIs using a simple HTTP client only.</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8</a:t>
            </a:fld>
            <a:endParaRPr lang="en-US"/>
          </a:p>
        </p:txBody>
      </p:sp>
    </p:spTree>
    <p:extLst>
      <p:ext uri="{BB962C8B-B14F-4D97-AF65-F5344CB8AC3E}">
        <p14:creationId xmlns:p14="http://schemas.microsoft.com/office/powerpoint/2010/main" val="1739258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 using Keychain Access or Developer Account Portal Wizards</a:t>
            </a:r>
          </a:p>
          <a:p>
            <a:r>
              <a:rPr lang="en-US" dirty="0" smtClean="0"/>
              <a:t>Existing certs and privates</a:t>
            </a:r>
            <a:r>
              <a:rPr lang="en-US" baseline="0" dirty="0" smtClean="0"/>
              <a:t> cannot be downloaded, so the app can get those</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10</a:t>
            </a:fld>
            <a:endParaRPr lang="en-US"/>
          </a:p>
        </p:txBody>
      </p:sp>
    </p:spTree>
    <p:extLst>
      <p:ext uri="{BB962C8B-B14F-4D97-AF65-F5344CB8AC3E}">
        <p14:creationId xmlns:p14="http://schemas.microsoft.com/office/powerpoint/2010/main" val="1786542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11</a:t>
            </a:fld>
            <a:endParaRPr lang="en-US"/>
          </a:p>
        </p:txBody>
      </p:sp>
    </p:spTree>
    <p:extLst>
      <p:ext uri="{BB962C8B-B14F-4D97-AF65-F5344CB8AC3E}">
        <p14:creationId xmlns:p14="http://schemas.microsoft.com/office/powerpoint/2010/main" val="33777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have full control over what happens</a:t>
            </a:r>
          </a:p>
          <a:p>
            <a:r>
              <a:rPr lang="en-US" sz="1200" b="0" i="0" kern="1200" dirty="0" smtClean="0">
                <a:solidFill>
                  <a:schemeClr val="tx1"/>
                </a:solidFill>
                <a:effectLst/>
                <a:latin typeface="+mn-lt"/>
                <a:ea typeface="+mn-ea"/>
                <a:cs typeface="+mn-cs"/>
              </a:rPr>
              <a:t>You have access to all the certificates and profiles, which are all securely stored in </a:t>
            </a:r>
            <a:r>
              <a:rPr lang="en-US" sz="1200" b="0" i="0" kern="1200" dirty="0" err="1" smtClean="0">
                <a:solidFill>
                  <a:schemeClr val="tx1"/>
                </a:solidFill>
                <a:effectLst/>
                <a:latin typeface="+mn-lt"/>
                <a:ea typeface="+mn-ea"/>
                <a:cs typeface="+mn-cs"/>
              </a:rPr>
              <a:t>git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share one code signing identity across the team to have fewer certificates and profiles</a:t>
            </a:r>
          </a:p>
          <a:p>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sometimes revokes certificates which breaks your setup causing failed builds</a:t>
            </a:r>
          </a:p>
          <a:p>
            <a:r>
              <a:rPr lang="en-US" sz="1200" b="0" i="0" kern="1200" dirty="0" smtClean="0">
                <a:solidFill>
                  <a:schemeClr val="tx1"/>
                </a:solidFill>
                <a:effectLst/>
                <a:latin typeface="+mn-lt"/>
                <a:ea typeface="+mn-ea"/>
                <a:cs typeface="+mn-cs"/>
              </a:rPr>
              <a:t>More predictable builds by settings profiles in an explicit way instead of using the Automatic setting</a:t>
            </a:r>
          </a:p>
          <a:p>
            <a:r>
              <a:rPr lang="en-US" sz="1200" b="0" i="0" kern="1200" dirty="0" smtClean="0">
                <a:solidFill>
                  <a:schemeClr val="tx1"/>
                </a:solidFill>
                <a:effectLst/>
                <a:latin typeface="+mn-lt"/>
                <a:ea typeface="+mn-ea"/>
                <a:cs typeface="+mn-cs"/>
              </a:rPr>
              <a:t>It just works</a:t>
            </a:r>
          </a:p>
          <a:p>
            <a:endParaRPr lang="en-US" dirty="0" smtClean="0"/>
          </a:p>
          <a:p>
            <a:r>
              <a:rPr lang="en-US" sz="1200" b="0" i="0" kern="1200" dirty="0" smtClean="0">
                <a:solidFill>
                  <a:schemeClr val="tx1"/>
                </a:solidFill>
                <a:effectLst/>
                <a:latin typeface="+mn-lt"/>
                <a:ea typeface="+mn-ea"/>
                <a:cs typeface="+mn-cs"/>
              </a:rPr>
              <a:t>You'll be asked to enter the URL to your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 This can be either a </a:t>
            </a:r>
            <a:r>
              <a:rPr lang="en-US" dirty="0" smtClean="0"/>
              <a:t>https://</a:t>
            </a:r>
            <a:r>
              <a:rPr lang="en-US" sz="1200" b="0" i="0" kern="1200" dirty="0" smtClean="0">
                <a:solidFill>
                  <a:schemeClr val="tx1"/>
                </a:solidFill>
                <a:effectLst/>
                <a:latin typeface="+mn-lt"/>
                <a:ea typeface="+mn-ea"/>
                <a:cs typeface="+mn-cs"/>
              </a:rPr>
              <a:t> or a </a:t>
            </a:r>
            <a:r>
              <a:rPr lang="en-US" dirty="0" err="1" smtClean="0"/>
              <a:t>git</a:t>
            </a:r>
            <a:r>
              <a:rPr lang="en-US" sz="1200" b="0" i="0" kern="1200" dirty="0" smtClean="0">
                <a:solidFill>
                  <a:schemeClr val="tx1"/>
                </a:solidFill>
                <a:effectLst/>
                <a:latin typeface="+mn-lt"/>
                <a:ea typeface="+mn-ea"/>
                <a:cs typeface="+mn-cs"/>
              </a:rPr>
              <a:t> URL. (If your machine is currently using SSH to authenticate with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you'll want to use a </a:t>
            </a:r>
            <a:r>
              <a:rPr lang="en-US" dirty="0" err="1" smtClean="0"/>
              <a:t>git</a:t>
            </a:r>
            <a:r>
              <a:rPr lang="en-US" sz="1200" b="0" i="0" kern="1200" dirty="0" smtClean="0">
                <a:solidFill>
                  <a:schemeClr val="tx1"/>
                </a:solidFill>
                <a:effectLst/>
                <a:latin typeface="+mn-lt"/>
                <a:ea typeface="+mn-ea"/>
                <a:cs typeface="+mn-cs"/>
              </a:rPr>
              <a:t> URL, otherwise you may see an authentication error when you attempt to use match.) </a:t>
            </a:r>
            <a:r>
              <a:rPr lang="en-US" dirty="0" err="1" smtClean="0"/>
              <a:t>fastlane</a:t>
            </a:r>
            <a:r>
              <a:rPr lang="en-US" dirty="0" smtClean="0"/>
              <a:t> match </a:t>
            </a:r>
            <a:r>
              <a:rPr lang="en-US" dirty="0" err="1" smtClean="0"/>
              <a:t>init</a:t>
            </a:r>
            <a:r>
              <a:rPr lang="en-US" sz="1200" b="0" i="0" kern="1200" dirty="0" smtClean="0">
                <a:solidFill>
                  <a:schemeClr val="tx1"/>
                </a:solidFill>
                <a:effectLst/>
                <a:latin typeface="+mn-lt"/>
                <a:ea typeface="+mn-ea"/>
                <a:cs typeface="+mn-cs"/>
              </a:rPr>
              <a:t> won't read or modify your certificates or profiles.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match </a:t>
            </a:r>
            <a:r>
              <a:rPr lang="en-US" sz="1200" b="0" i="0" kern="1200" dirty="0" err="1" smtClean="0">
                <a:solidFill>
                  <a:schemeClr val="tx1"/>
                </a:solidFill>
                <a:effectLst/>
                <a:latin typeface="+mn-lt"/>
                <a:ea typeface="+mn-ea"/>
                <a:cs typeface="+mn-cs"/>
              </a:rPr>
              <a:t>change_password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openssl</a:t>
            </a:r>
            <a:r>
              <a:rPr lang="en-US" sz="1200" b="0" i="0" kern="1200" dirty="0" smtClean="0">
                <a:solidFill>
                  <a:schemeClr val="tx1"/>
                </a:solidFill>
                <a:effectLst/>
                <a:latin typeface="+mn-lt"/>
                <a:ea typeface="+mn-ea"/>
                <a:cs typeface="+mn-cs"/>
              </a:rPr>
              <a:t> aes-256-cbc -k "&lt;password&gt;" -in "&lt;</a:t>
            </a:r>
            <a:r>
              <a:rPr lang="en-US" sz="1200" b="0" i="0" kern="1200" dirty="0" err="1" smtClean="0">
                <a:solidFill>
                  <a:schemeClr val="tx1"/>
                </a:solidFill>
                <a:effectLst/>
                <a:latin typeface="+mn-lt"/>
                <a:ea typeface="+mn-ea"/>
                <a:cs typeface="+mn-cs"/>
              </a:rPr>
              <a:t>fileYouWantToDecryptPath</a:t>
            </a:r>
            <a:r>
              <a:rPr lang="en-US" sz="1200" b="0" i="0" kern="1200" dirty="0" smtClean="0">
                <a:solidFill>
                  <a:schemeClr val="tx1"/>
                </a:solidFill>
                <a:effectLst/>
                <a:latin typeface="+mn-lt"/>
                <a:ea typeface="+mn-ea"/>
                <a:cs typeface="+mn-cs"/>
              </a:rPr>
              <a:t>&gt;" -out "&lt;</a:t>
            </a:r>
            <a:r>
              <a:rPr lang="en-US" sz="1200" b="0" i="0" kern="1200" dirty="0" err="1" smtClean="0">
                <a:solidFill>
                  <a:schemeClr val="tx1"/>
                </a:solidFill>
                <a:effectLst/>
                <a:latin typeface="+mn-lt"/>
                <a:ea typeface="+mn-ea"/>
                <a:cs typeface="+mn-cs"/>
              </a:rPr>
              <a:t>decryptedFilePath</a:t>
            </a:r>
            <a:r>
              <a:rPr lang="en-US" sz="1200" b="0" i="0" kern="1200" dirty="0" smtClean="0">
                <a:solidFill>
                  <a:schemeClr val="tx1"/>
                </a:solidFill>
                <a:effectLst/>
                <a:latin typeface="+mn-lt"/>
                <a:ea typeface="+mn-ea"/>
                <a:cs typeface="+mn-cs"/>
              </a:rPr>
              <a:t>&gt;" -a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Both your keys and provisioning profiles are encrypted using OpenSSL using a passphrase.</a:t>
            </a:r>
          </a:p>
          <a:p>
            <a:r>
              <a:rPr lang="en-US" sz="1200" b="0" i="0" kern="1200" dirty="0" smtClean="0">
                <a:solidFill>
                  <a:schemeClr val="tx1"/>
                </a:solidFill>
                <a:effectLst/>
                <a:latin typeface="+mn-lt"/>
                <a:ea typeface="+mn-ea"/>
                <a:cs typeface="+mn-cs"/>
              </a:rPr>
              <a:t>Storing your private keys in a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 may sound off-putting at first. We did an in-depth analysis of potential security issues and came to the following conclusions:</a:t>
            </a:r>
          </a:p>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12</a:t>
            </a:fld>
            <a:endParaRPr lang="en-US"/>
          </a:p>
        </p:txBody>
      </p:sp>
    </p:spTree>
    <p:extLst>
      <p:ext uri="{BB962C8B-B14F-4D97-AF65-F5344CB8AC3E}">
        <p14:creationId xmlns:p14="http://schemas.microsoft.com/office/powerpoint/2010/main" val="57021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13</a:t>
            </a:fld>
            <a:endParaRPr lang="en-US"/>
          </a:p>
        </p:txBody>
      </p:sp>
    </p:spTree>
    <p:extLst>
      <p:ext uri="{BB962C8B-B14F-4D97-AF65-F5344CB8AC3E}">
        <p14:creationId xmlns:p14="http://schemas.microsoft.com/office/powerpoint/2010/main" val="162991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2485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7906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847250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18548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1315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22394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28084D-71A8-874F-BED3-F519E73A1141}" type="datetimeFigureOut">
              <a:rPr lang="en-US" smtClean="0"/>
              <a:t>10/18/17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3727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28084D-71A8-874F-BED3-F519E73A1141}" type="datetimeFigureOut">
              <a:rPr lang="en-US" smtClean="0"/>
              <a:t>10/18/17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76069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8084D-71A8-874F-BED3-F519E73A1141}" type="datetimeFigureOut">
              <a:rPr lang="en-US" smtClean="0"/>
              <a:t>10/18/17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07827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7529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9976163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8084D-71A8-874F-BED3-F519E73A1141}" type="datetimeFigureOut">
              <a:rPr lang="en-US" smtClean="0"/>
              <a:t>10/18/17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87A5-2EFD-0749-8A98-E10EA7E59448}" type="slidenum">
              <a:rPr lang="en-US" smtClean="0"/>
              <a:t>‹#›</a:t>
            </a:fld>
            <a:endParaRPr lang="en-US"/>
          </a:p>
        </p:txBody>
      </p:sp>
    </p:spTree>
    <p:extLst>
      <p:ext uri="{BB962C8B-B14F-4D97-AF65-F5344CB8AC3E}">
        <p14:creationId xmlns:p14="http://schemas.microsoft.com/office/powerpoint/2010/main" val="91089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8.xml"/><Relationship Id="rId2"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iinteractive" TargetMode="External"/><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hyperlink" Target="mailto:sean.Sparkman@gmail.com" TargetMode="External"/><Relationship Id="rId7" Type="http://schemas.openxmlformats.org/officeDocument/2006/relationships/hyperlink" Target="https://twitter.com/seansparkman" TargetMode="External"/><Relationship Id="rId8"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25550"/>
            <a:ext cx="9144000" cy="937727"/>
          </a:xfrm>
        </p:spPr>
        <p:txBody>
          <a:bodyPr>
            <a:normAutofit/>
          </a:bodyPr>
          <a:lstStyle/>
          <a:p>
            <a:r>
              <a:rPr lang="en-US" sz="4400" dirty="0" smtClean="0">
                <a:solidFill>
                  <a:srgbClr val="575757"/>
                </a:solidFill>
              </a:rPr>
              <a:t>Automation done right</a:t>
            </a:r>
            <a:endParaRPr lang="en-US" sz="4400" dirty="0">
              <a:solidFill>
                <a:srgbClr val="575757"/>
              </a:solidFill>
            </a:endParaRPr>
          </a:p>
        </p:txBody>
      </p:sp>
      <p:pic>
        <p:nvPicPr>
          <p:cNvPr id="4" name="Picture 3"/>
          <p:cNvPicPr>
            <a:picLocks noChangeAspect="1"/>
          </p:cNvPicPr>
          <p:nvPr/>
        </p:nvPicPr>
        <p:blipFill>
          <a:blip r:embed="rId2"/>
          <a:stretch>
            <a:fillRect/>
          </a:stretch>
        </p:blipFill>
        <p:spPr>
          <a:xfrm>
            <a:off x="4279900" y="2299478"/>
            <a:ext cx="3632200" cy="1270000"/>
          </a:xfrm>
          <a:prstGeom prst="rect">
            <a:avLst/>
          </a:prstGeom>
        </p:spPr>
      </p:pic>
      <p:sp>
        <p:nvSpPr>
          <p:cNvPr id="6" name="Text Placeholder 1"/>
          <p:cNvSpPr txBox="1">
            <a:spLocks/>
          </p:cNvSpPr>
          <p:nvPr/>
        </p:nvSpPr>
        <p:spPr>
          <a:xfrm>
            <a:off x="271930" y="5359126"/>
            <a:ext cx="11650004" cy="119580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solidFill>
                  <a:srgbClr val="575757"/>
                </a:solidFill>
              </a:rPr>
              <a:t>Sean Sparkman</a:t>
            </a:r>
          </a:p>
          <a:p>
            <a:r>
              <a:rPr lang="en-US" sz="2400" dirty="0" smtClean="0">
                <a:solidFill>
                  <a:srgbClr val="575757"/>
                </a:solidFill>
              </a:rPr>
              <a:t>@</a:t>
            </a:r>
            <a:r>
              <a:rPr lang="en-US" sz="2400" dirty="0" err="1" smtClean="0">
                <a:solidFill>
                  <a:srgbClr val="575757"/>
                </a:solidFill>
              </a:rPr>
              <a:t>seansparkman</a:t>
            </a:r>
            <a:endParaRPr lang="en-US" sz="2400" dirty="0" smtClean="0">
              <a:solidFill>
                <a:srgbClr val="575757"/>
              </a:solidFill>
            </a:endParaRPr>
          </a:p>
          <a:p>
            <a:r>
              <a:rPr lang="en-US" sz="2400" dirty="0" smtClean="0">
                <a:solidFill>
                  <a:srgbClr val="575757"/>
                </a:solidFill>
              </a:rPr>
              <a:t>Microsoft MVP and </a:t>
            </a:r>
            <a:r>
              <a:rPr lang="en-US" sz="2400" dirty="0" err="1" smtClean="0">
                <a:solidFill>
                  <a:srgbClr val="575757"/>
                </a:solidFill>
              </a:rPr>
              <a:t>Xamarin</a:t>
            </a:r>
            <a:r>
              <a:rPr lang="en-US" sz="2400" dirty="0" smtClean="0">
                <a:solidFill>
                  <a:srgbClr val="575757"/>
                </a:solidFill>
              </a:rPr>
              <a:t> MVP</a:t>
            </a:r>
          </a:p>
          <a:p>
            <a:r>
              <a:rPr lang="en-US" sz="2400" dirty="0" err="1" smtClean="0">
                <a:solidFill>
                  <a:srgbClr val="575757"/>
                </a:solidFill>
              </a:rPr>
              <a:t>sean.sparkman@gmail.com</a:t>
            </a:r>
            <a:endParaRPr lang="en-US" sz="2400" dirty="0">
              <a:solidFill>
                <a:srgbClr val="575757"/>
              </a:solidFill>
            </a:endParaRPr>
          </a:p>
        </p:txBody>
      </p:sp>
    </p:spTree>
    <p:extLst>
      <p:ext uri="{BB962C8B-B14F-4D97-AF65-F5344CB8AC3E}">
        <p14:creationId xmlns:p14="http://schemas.microsoft.com/office/powerpoint/2010/main" val="192917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Fetch or generate the latest available code signing identity</a:t>
            </a:r>
          </a:p>
          <a:p>
            <a:pPr indent="-228600">
              <a:buFont typeface="Arial" panose="020B0604020202020204" pitchFamily="34" charset="0"/>
              <a:buChar char="•"/>
            </a:pPr>
            <a:r>
              <a:rPr lang="en-US" sz="2000" dirty="0" smtClean="0"/>
              <a:t>Creates private key</a:t>
            </a:r>
          </a:p>
          <a:p>
            <a:pPr indent="-228600">
              <a:buFont typeface="Arial" panose="020B0604020202020204" pitchFamily="34" charset="0"/>
              <a:buChar char="•"/>
            </a:pPr>
            <a:r>
              <a:rPr lang="en-US" sz="2000" dirty="0" smtClean="0"/>
              <a:t>Creates signing request</a:t>
            </a:r>
          </a:p>
          <a:p>
            <a:pPr indent="-228600">
              <a:buFont typeface="Arial" panose="020B0604020202020204" pitchFamily="34" charset="0"/>
              <a:buChar char="•"/>
            </a:pPr>
            <a:r>
              <a:rPr lang="en-US" sz="2000" dirty="0" smtClean="0"/>
              <a:t>Generate, download and install certificates</a:t>
            </a:r>
          </a:p>
          <a:p>
            <a:pPr indent="-228600">
              <a:buFont typeface="Arial" panose="020B0604020202020204" pitchFamily="34" charset="0"/>
              <a:buChar char="•"/>
            </a:pPr>
            <a:r>
              <a:rPr lang="en-US" sz="2000" dirty="0" smtClean="0"/>
              <a:t>Import all generated files to your keychain</a:t>
            </a:r>
          </a:p>
        </p:txBody>
      </p:sp>
      <p:pic>
        <p:nvPicPr>
          <p:cNvPr id="6" name="Content Placeholder 5"/>
          <p:cNvPicPr>
            <a:picLocks noGrp="1" noChangeAspect="1"/>
          </p:cNvPicPr>
          <p:nvPr>
            <p:ph idx="1"/>
          </p:nvPr>
        </p:nvPicPr>
        <p:blipFill>
          <a:blip r:embed="rId3"/>
          <a:stretch>
            <a:fillRect/>
          </a:stretch>
        </p:blipFill>
        <p:spPr>
          <a:xfrm>
            <a:off x="6089301" y="2336767"/>
            <a:ext cx="4432074" cy="2182290"/>
          </a:xfrm>
          <a:prstGeom prst="rect">
            <a:avLst/>
          </a:prstGeom>
        </p:spPr>
      </p:pic>
    </p:spTree>
    <p:extLst>
      <p:ext uri="{BB962C8B-B14F-4D97-AF65-F5344CB8AC3E}">
        <p14:creationId xmlns:p14="http://schemas.microsoft.com/office/powerpoint/2010/main" val="111027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Generates Provisioning Profiles</a:t>
            </a:r>
          </a:p>
          <a:p>
            <a:pPr indent="-228600">
              <a:buFont typeface="Arial" panose="020B0604020202020204" pitchFamily="34" charset="0"/>
              <a:buChar char="•"/>
            </a:pPr>
            <a:r>
              <a:rPr lang="en-US" sz="2000" dirty="0" smtClean="0"/>
              <a:t>Supports App Store, Ad Hoc, Development and Enterprise Provisioning</a:t>
            </a:r>
          </a:p>
          <a:p>
            <a:pPr indent="-228600">
              <a:buFont typeface="Arial" panose="020B0604020202020204" pitchFamily="34" charset="0"/>
              <a:buChar char="•"/>
            </a:pPr>
            <a:r>
              <a:rPr lang="en-US" sz="2000" dirty="0" smtClean="0"/>
              <a:t>Create, Repair, Renew and Download</a:t>
            </a:r>
          </a:p>
          <a:p>
            <a:pPr indent="-228600">
              <a:buFont typeface="Arial" panose="020B0604020202020204" pitchFamily="34" charset="0"/>
              <a:buChar char="•"/>
            </a:pPr>
            <a:r>
              <a:rPr lang="en-US" sz="2000" dirty="0" smtClean="0"/>
              <a:t>Better control than </a:t>
            </a:r>
            <a:r>
              <a:rPr lang="en-US" sz="2000" dirty="0" err="1" smtClean="0"/>
              <a:t>XCode</a:t>
            </a:r>
            <a:endParaRPr lang="en-US" sz="2000" dirty="0" smtClean="0"/>
          </a:p>
        </p:txBody>
      </p:sp>
      <p:pic>
        <p:nvPicPr>
          <p:cNvPr id="9" name="Content Placeholder 4"/>
          <p:cNvPicPr>
            <a:picLocks noGrp="1" noChangeAspect="1"/>
          </p:cNvPicPr>
          <p:nvPr>
            <p:ph idx="1"/>
          </p:nvPr>
        </p:nvPicPr>
        <p:blipFill>
          <a:blip r:embed="rId3"/>
          <a:stretch>
            <a:fillRect/>
          </a:stretch>
        </p:blipFill>
        <p:spPr>
          <a:xfrm>
            <a:off x="6177972" y="2326849"/>
            <a:ext cx="4473281" cy="2027608"/>
          </a:xfrm>
          <a:prstGeom prst="rect">
            <a:avLst/>
          </a:prstGeom>
        </p:spPr>
      </p:pic>
    </p:spTree>
    <p:extLst>
      <p:ext uri="{BB962C8B-B14F-4D97-AF65-F5344CB8AC3E}">
        <p14:creationId xmlns:p14="http://schemas.microsoft.com/office/powerpoint/2010/main" val="64591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Easily sync your certificates and profiles across your team using </a:t>
            </a:r>
            <a:r>
              <a:rPr lang="en-US" sz="2000" dirty="0" err="1" smtClean="0"/>
              <a:t>git</a:t>
            </a:r>
            <a:endParaRPr lang="en-US" sz="2000" dirty="0" smtClean="0"/>
          </a:p>
          <a:p>
            <a:pPr indent="-228600">
              <a:buFont typeface="Arial" panose="020B0604020202020204" pitchFamily="34" charset="0"/>
              <a:buChar char="•"/>
            </a:pPr>
            <a:r>
              <a:rPr lang="en-US" sz="2000" dirty="0" smtClean="0"/>
              <a:t>Uses cert and sigh tools to generate and manage your profiles and certificates</a:t>
            </a:r>
          </a:p>
          <a:p>
            <a:pPr indent="-228600">
              <a:buFont typeface="Arial" panose="020B0604020202020204" pitchFamily="34" charset="0"/>
              <a:buChar char="•"/>
            </a:pPr>
            <a:r>
              <a:rPr lang="en-US" sz="2000" dirty="0" smtClean="0"/>
              <a:t>Stores your certificates and profiles with encryption in a </a:t>
            </a:r>
            <a:r>
              <a:rPr lang="en-US" sz="2000" dirty="0" err="1" smtClean="0"/>
              <a:t>git</a:t>
            </a:r>
            <a:r>
              <a:rPr lang="en-US" sz="2000" dirty="0" smtClean="0"/>
              <a:t> repo</a:t>
            </a:r>
            <a:endParaRPr lang="en-US" sz="2000" dirty="0" smtClean="0"/>
          </a:p>
        </p:txBody>
      </p:sp>
      <p:pic>
        <p:nvPicPr>
          <p:cNvPr id="2" name="Picture 1"/>
          <p:cNvPicPr>
            <a:picLocks noChangeAspect="1"/>
          </p:cNvPicPr>
          <p:nvPr/>
        </p:nvPicPr>
        <p:blipFill>
          <a:blip r:embed="rId3"/>
          <a:stretch>
            <a:fillRect/>
          </a:stretch>
        </p:blipFill>
        <p:spPr>
          <a:xfrm>
            <a:off x="5567733" y="2365291"/>
            <a:ext cx="5693758" cy="1989166"/>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76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Makes sure your push notification certificates are valid</a:t>
            </a:r>
          </a:p>
          <a:p>
            <a:pPr indent="-228600">
              <a:buFont typeface="Arial" panose="020B0604020202020204" pitchFamily="34" charset="0"/>
              <a:buChar char="•"/>
            </a:pPr>
            <a:r>
              <a:rPr lang="en-US" sz="2000" dirty="0" smtClean="0"/>
              <a:t>Can create new push notification certificates</a:t>
            </a:r>
          </a:p>
          <a:p>
            <a:pPr indent="-228600">
              <a:buFont typeface="Arial" panose="020B0604020202020204" pitchFamily="34" charset="0"/>
              <a:buChar char="•"/>
            </a:pPr>
            <a:r>
              <a:rPr lang="en-US" sz="2000" dirty="0" smtClean="0"/>
              <a:t>Supports .</a:t>
            </a:r>
            <a:r>
              <a:rPr lang="en-US" sz="2000" dirty="0" err="1" smtClean="0"/>
              <a:t>pem</a:t>
            </a:r>
            <a:r>
              <a:rPr lang="en-US" sz="2000" dirty="0" smtClean="0"/>
              <a:t>, .</a:t>
            </a:r>
            <a:r>
              <a:rPr lang="en-US" sz="2000" dirty="0" err="1" smtClean="0"/>
              <a:t>cer</a:t>
            </a:r>
            <a:r>
              <a:rPr lang="en-US" sz="2000" dirty="0" smtClean="0"/>
              <a:t>, and .p12</a:t>
            </a:r>
          </a:p>
        </p:txBody>
      </p:sp>
      <p:pic>
        <p:nvPicPr>
          <p:cNvPr id="5" name="Content Placeholder 4"/>
          <p:cNvPicPr>
            <a:picLocks noGrp="1" noChangeAspect="1"/>
          </p:cNvPicPr>
          <p:nvPr>
            <p:ph idx="1"/>
          </p:nvPr>
        </p:nvPicPr>
        <p:blipFill>
          <a:blip r:embed="rId3"/>
          <a:stretch>
            <a:fillRect/>
          </a:stretch>
        </p:blipFill>
        <p:spPr>
          <a:xfrm>
            <a:off x="5745896" y="2206998"/>
            <a:ext cx="5190397" cy="2294453"/>
          </a:xfrm>
          <a:prstGeom prst="rect">
            <a:avLst/>
          </a:prstGeom>
        </p:spPr>
      </p:pic>
    </p:spTree>
    <p:extLst>
      <p:ext uri="{BB962C8B-B14F-4D97-AF65-F5344CB8AC3E}">
        <p14:creationId xmlns:p14="http://schemas.microsoft.com/office/powerpoint/2010/main" val="115018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5608319" y="2446998"/>
            <a:ext cx="5614835" cy="1810784"/>
          </a:xfrm>
          <a:prstGeom prst="rect">
            <a:avLst/>
          </a:prstGeom>
          <a:effectLst/>
        </p:spPr>
      </p:pic>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Upload new app metadata and builds to iTunes Connect</a:t>
            </a:r>
            <a:endParaRPr lang="en-US" sz="2000" dirty="0"/>
          </a:p>
        </p:txBody>
      </p:sp>
    </p:spTree>
    <p:extLst>
      <p:ext uri="{BB962C8B-B14F-4D97-AF65-F5344CB8AC3E}">
        <p14:creationId xmlns:p14="http://schemas.microsoft.com/office/powerpoint/2010/main" val="25541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Checks your app’s metadata before submitting to the store</a:t>
            </a:r>
          </a:p>
          <a:p>
            <a:pPr indent="-228600">
              <a:buFont typeface="Arial" panose="020B0604020202020204" pitchFamily="34" charset="0"/>
              <a:buChar char="•"/>
            </a:pPr>
            <a:r>
              <a:rPr lang="en-US" sz="2000" dirty="0" smtClean="0"/>
              <a:t>Must already be setup and ready for submission in iTunes Connect</a:t>
            </a:r>
            <a:endParaRPr lang="en-US" sz="2000" dirty="0"/>
          </a:p>
        </p:txBody>
      </p:sp>
      <p:pic>
        <p:nvPicPr>
          <p:cNvPr id="2" name="Picture 1"/>
          <p:cNvPicPr>
            <a:picLocks noChangeAspect="1"/>
          </p:cNvPicPr>
          <p:nvPr/>
        </p:nvPicPr>
        <p:blipFill>
          <a:blip r:embed="rId2"/>
          <a:stretch>
            <a:fillRect/>
          </a:stretch>
        </p:blipFill>
        <p:spPr>
          <a:xfrm>
            <a:off x="5324096" y="2675115"/>
            <a:ext cx="6182864" cy="1354550"/>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7889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a:extLst>
              <a:ext uri="{FF2B5EF4-FFF2-40B4-BE49-F238E27FC236}">
                <a16:creationId xmlns:a16="http://schemas.microsoft.com/office/drawing/2014/main" xmlns=""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950121" y="1392777"/>
            <a:ext cx="5941068" cy="3133913"/>
          </a:xfrm>
          <a:prstGeom prst="rect">
            <a:avLst/>
          </a:prstGeom>
        </p:spPr>
      </p:pic>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4" name="Text Placeholder 3"/>
          <p:cNvSpPr>
            <a:spLocks noGrp="1"/>
          </p:cNvSpPr>
          <p:nvPr>
            <p:ph type="body" sz="half" idx="2"/>
          </p:nvPr>
        </p:nvSpPr>
        <p:spPr>
          <a:xfrm>
            <a:off x="7534655" y="965199"/>
            <a:ext cx="4008101" cy="4020458"/>
          </a:xfrm>
        </p:spPr>
        <p:txBody>
          <a:bodyPr vert="horz" lIns="91440" tIns="45720" rIns="91440" bIns="45720" rtlCol="0" anchor="ctr">
            <a:normAutofit/>
          </a:bodyPr>
          <a:lstStyle/>
          <a:p>
            <a:pPr indent="-228600">
              <a:buFont typeface="Arial" panose="020B0604020202020204" pitchFamily="34" charset="0"/>
              <a:buChar char="•"/>
            </a:pPr>
            <a:r>
              <a:rPr lang="en-US" sz="2000" dirty="0" smtClean="0"/>
              <a:t>Works like delivery but delivers to Apple’s </a:t>
            </a:r>
            <a:r>
              <a:rPr lang="en-US" sz="2000" dirty="0" err="1" smtClean="0"/>
              <a:t>TestFlight</a:t>
            </a:r>
            <a:endParaRPr lang="en-US" sz="2000" dirty="0" smtClean="0"/>
          </a:p>
          <a:p>
            <a:pPr indent="-228600">
              <a:buFont typeface="Arial" panose="020B0604020202020204" pitchFamily="34" charset="0"/>
              <a:buChar char="•"/>
            </a:pPr>
            <a:r>
              <a:rPr lang="en-US" sz="2000" dirty="0" smtClean="0"/>
              <a:t>Can add and remove testers</a:t>
            </a:r>
            <a:endParaRPr lang="en-US" sz="2000" dirty="0"/>
          </a:p>
        </p:txBody>
      </p:sp>
    </p:spTree>
    <p:extLst>
      <p:ext uri="{BB962C8B-B14F-4D97-AF65-F5344CB8AC3E}">
        <p14:creationId xmlns:p14="http://schemas.microsoft.com/office/powerpoint/2010/main" val="2890740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a:extLst>
              <a:ext uri="{FF2B5EF4-FFF2-40B4-BE49-F238E27FC236}">
                <a16:creationId xmlns:a16="http://schemas.microsoft.com/office/drawing/2014/main" xmlns=""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4" name="Text Placeholder 3"/>
          <p:cNvSpPr>
            <a:spLocks noGrp="1"/>
          </p:cNvSpPr>
          <p:nvPr>
            <p:ph type="body" sz="half" idx="2"/>
          </p:nvPr>
        </p:nvSpPr>
        <p:spPr>
          <a:xfrm>
            <a:off x="7534655" y="965199"/>
            <a:ext cx="4008101" cy="4020458"/>
          </a:xfrm>
        </p:spPr>
        <p:txBody>
          <a:bodyPr vert="horz" lIns="91440" tIns="45720" rIns="91440" bIns="45720" rtlCol="0" anchor="ctr">
            <a:normAutofit/>
          </a:bodyPr>
          <a:lstStyle/>
          <a:p>
            <a:pPr indent="-228600">
              <a:buFont typeface="Arial" panose="020B0604020202020204" pitchFamily="34" charset="0"/>
              <a:buChar char="•"/>
            </a:pPr>
            <a:r>
              <a:rPr lang="en-US" sz="2000" dirty="0" smtClean="0"/>
              <a:t>Not compatible with </a:t>
            </a:r>
            <a:r>
              <a:rPr lang="en-US" sz="2000" dirty="0" err="1" smtClean="0"/>
              <a:t>Xamarin</a:t>
            </a:r>
            <a:endParaRPr lang="en-US" sz="2000" dirty="0"/>
          </a:p>
        </p:txBody>
      </p:sp>
      <p:pic>
        <p:nvPicPr>
          <p:cNvPr id="6" name="Picture 5"/>
          <p:cNvPicPr>
            <a:picLocks noChangeAspect="1"/>
          </p:cNvPicPr>
          <p:nvPr/>
        </p:nvPicPr>
        <p:blipFill>
          <a:blip r:embed="rId2"/>
          <a:stretch>
            <a:fillRect/>
          </a:stretch>
        </p:blipFill>
        <p:spPr>
          <a:xfrm>
            <a:off x="391475" y="437054"/>
            <a:ext cx="2048772" cy="802391"/>
          </a:xfrm>
          <a:prstGeom prst="rect">
            <a:avLst/>
          </a:prstGeom>
        </p:spPr>
      </p:pic>
      <p:pic>
        <p:nvPicPr>
          <p:cNvPr id="7" name="Picture 6"/>
          <p:cNvPicPr>
            <a:picLocks noChangeAspect="1"/>
          </p:cNvPicPr>
          <p:nvPr/>
        </p:nvPicPr>
        <p:blipFill>
          <a:blip r:embed="rId3"/>
          <a:stretch>
            <a:fillRect/>
          </a:stretch>
        </p:blipFill>
        <p:spPr>
          <a:xfrm>
            <a:off x="897470" y="1469761"/>
            <a:ext cx="3477028" cy="802391"/>
          </a:xfrm>
          <a:prstGeom prst="rect">
            <a:avLst/>
          </a:prstGeom>
        </p:spPr>
      </p:pic>
      <p:pic>
        <p:nvPicPr>
          <p:cNvPr id="8" name="Picture 7"/>
          <p:cNvPicPr>
            <a:picLocks noChangeAspect="1"/>
          </p:cNvPicPr>
          <p:nvPr/>
        </p:nvPicPr>
        <p:blipFill>
          <a:blip r:embed="rId4"/>
          <a:stretch>
            <a:fillRect/>
          </a:stretch>
        </p:blipFill>
        <p:spPr>
          <a:xfrm>
            <a:off x="514193" y="2455342"/>
            <a:ext cx="2851163" cy="802391"/>
          </a:xfrm>
          <a:prstGeom prst="rect">
            <a:avLst/>
          </a:prstGeom>
        </p:spPr>
      </p:pic>
      <p:pic>
        <p:nvPicPr>
          <p:cNvPr id="9" name="Picture 8"/>
          <p:cNvPicPr>
            <a:picLocks noChangeAspect="1"/>
          </p:cNvPicPr>
          <p:nvPr/>
        </p:nvPicPr>
        <p:blipFill>
          <a:blip r:embed="rId5"/>
          <a:stretch>
            <a:fillRect/>
          </a:stretch>
        </p:blipFill>
        <p:spPr>
          <a:xfrm>
            <a:off x="1415861" y="3328406"/>
            <a:ext cx="1808055" cy="802391"/>
          </a:xfrm>
          <a:prstGeom prst="rect">
            <a:avLst/>
          </a:prstGeom>
        </p:spPr>
      </p:pic>
    </p:spTree>
    <p:extLst>
      <p:ext uri="{BB962C8B-B14F-4D97-AF65-F5344CB8AC3E}">
        <p14:creationId xmlns:p14="http://schemas.microsoft.com/office/powerpoint/2010/main" val="135110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937" y="1686201"/>
            <a:ext cx="10319872"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lnSpc>
                <a:spcPct val="60000"/>
              </a:lnSpc>
              <a:buClr>
                <a:srgbClr val="FFFFFF"/>
              </a:buClr>
              <a:buSzPct val="90000"/>
            </a:pPr>
            <a:r>
              <a:rPr lang="en-US" sz="7644" spc="0" dirty="0">
                <a:solidFill>
                  <a:schemeClr val="tx1">
                    <a:lumMod val="75000"/>
                    <a:lumOff val="25000"/>
                  </a:schemeClr>
                </a:solidFill>
              </a:rPr>
              <a:t>Thank You! Questions?</a:t>
            </a:r>
            <a:endParaRPr lang="en-US" sz="7644" spc="0" dirty="0">
              <a:solidFill>
                <a:schemeClr val="tx1">
                  <a:lumMod val="75000"/>
                  <a:lumOff val="25000"/>
                </a:schemeClr>
              </a:solidFill>
              <a:latin typeface="+mn-lt"/>
            </a:endParaRPr>
          </a:p>
        </p:txBody>
      </p:sp>
      <p:sp>
        <p:nvSpPr>
          <p:cNvPr id="8" name="TextBox 7"/>
          <p:cNvSpPr txBox="1"/>
          <p:nvPr/>
        </p:nvSpPr>
        <p:spPr>
          <a:xfrm>
            <a:off x="4146242" y="-846504"/>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4" y="4325200"/>
            <a:ext cx="5036274" cy="9429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Sean Sparkman</a:t>
            </a:r>
          </a:p>
          <a:p>
            <a:r>
              <a:rPr lang="en-US" sz="1961" dirty="0" smtClean="0">
                <a:latin typeface="+mj-lt"/>
                <a:cs typeface="Arial"/>
              </a:rPr>
              <a:t>Microsoft MVP / Xamarin MVP</a:t>
            </a:r>
          </a:p>
          <a:p>
            <a:r>
              <a:rPr lang="en-US" sz="1961" dirty="0" smtClean="0">
                <a:latin typeface="+mj-lt"/>
                <a:cs typeface="Arial"/>
              </a:rPr>
              <a:t>Team </a:t>
            </a:r>
            <a:r>
              <a:rPr lang="en-US" sz="1961" dirty="0">
                <a:latin typeface="+mj-lt"/>
                <a:cs typeface="Arial"/>
              </a:rPr>
              <a:t>Lead / Senior Programmer</a:t>
            </a:r>
          </a:p>
        </p:txBody>
      </p:sp>
      <p:cxnSp>
        <p:nvCxnSpPr>
          <p:cNvPr id="14" name="Straight Connector 13"/>
          <p:cNvCxnSpPr/>
          <p:nvPr/>
        </p:nvCxnSpPr>
        <p:spPr>
          <a:xfrm flipV="1">
            <a:off x="1776345"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4" y="5819133"/>
            <a:ext cx="9540280" cy="452368"/>
            <a:chOff x="1735137" y="5935662"/>
            <a:chExt cx="9732963" cy="461504"/>
          </a:xfrm>
        </p:grpSpPr>
        <p:sp>
          <p:nvSpPr>
            <p:cNvPr id="10" name="TextBox 9"/>
            <p:cNvSpPr txBox="1"/>
            <p:nvPr/>
          </p:nvSpPr>
          <p:spPr>
            <a:xfrm>
              <a:off x="1735137" y="5935662"/>
              <a:ext cx="2976564" cy="461504"/>
            </a:xfrm>
            <a:prstGeom prst="rect">
              <a:avLst/>
            </a:prstGeom>
            <a:noFill/>
          </p:spPr>
          <p:txBody>
            <a:bodyPr wrap="square" rtlCol="0">
              <a:spAutoFit/>
            </a:bodyPr>
            <a:lstStyle/>
            <a:p>
              <a:pPr>
                <a:lnSpc>
                  <a:spcPct val="130000"/>
                </a:lnSpc>
              </a:pPr>
              <a:r>
                <a:rPr lang="en-US" sz="1765">
                  <a:latin typeface="+mj-lt"/>
                  <a:cs typeface="Arial"/>
                </a:rPr>
                <a:t>sean.sparkman@gmail.com</a:t>
              </a:r>
              <a:endParaRPr lang="en-US" sz="1765" dirty="0">
                <a:latin typeface="+mj-lt"/>
                <a:cs typeface="Arial"/>
              </a:endParaRPr>
            </a:p>
          </p:txBody>
        </p:sp>
        <p:sp>
          <p:nvSpPr>
            <p:cNvPr id="11" name="TextBox 10"/>
            <p:cNvSpPr txBox="1"/>
            <p:nvPr/>
          </p:nvSpPr>
          <p:spPr>
            <a:xfrm>
              <a:off x="5833269" y="5935662"/>
              <a:ext cx="2024063" cy="461504"/>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61504"/>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seansparkman</a:t>
              </a:r>
              <a:endParaRPr lang="en-US" sz="1765" dirty="0">
                <a:latin typeface="+mj-lt"/>
                <a:cs typeface="Arial"/>
              </a:endParaRPr>
            </a:p>
          </p:txBody>
        </p:sp>
      </p:grpSp>
    </p:spTree>
    <p:extLst>
      <p:ext uri="{BB962C8B-B14F-4D97-AF65-F5344CB8AC3E}">
        <p14:creationId xmlns:p14="http://schemas.microsoft.com/office/powerpoint/2010/main" val="1105272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209" y="365560"/>
            <a:ext cx="7625844" cy="1325375"/>
          </a:xfrm>
        </p:spPr>
        <p:txBody>
          <a:bodyPr/>
          <a:lstStyle/>
          <a:p>
            <a:r>
              <a:rPr lang="en-US" dirty="0" smtClean="0"/>
              <a:t>Sean Sparkman</a:t>
            </a:r>
            <a:endParaRPr lang="en-US" dirty="0"/>
          </a:p>
        </p:txBody>
      </p:sp>
      <p:sp>
        <p:nvSpPr>
          <p:cNvPr id="3" name="Content Placeholder 2"/>
          <p:cNvSpPr>
            <a:spLocks noGrp="1"/>
          </p:cNvSpPr>
          <p:nvPr>
            <p:ph idx="4294967295"/>
          </p:nvPr>
        </p:nvSpPr>
        <p:spPr>
          <a:xfrm>
            <a:off x="3727209" y="1839705"/>
            <a:ext cx="8243380" cy="1997947"/>
          </a:xfrm>
          <a:prstGeom prst="rect">
            <a:avLst/>
          </a:prstGeom>
        </p:spPr>
        <p:txBody>
          <a:bodyPr>
            <a:normAutofit/>
          </a:bodyPr>
          <a:lstStyle/>
          <a:p>
            <a:pPr marL="0" indent="0">
              <a:buNone/>
            </a:pPr>
            <a:r>
              <a:rPr lang="en-US" dirty="0" smtClean="0"/>
              <a:t>Father, Husband, President of </a:t>
            </a:r>
            <a:r>
              <a:rPr lang="en-US" dirty="0"/>
              <a:t>DFW Mobile .NET User </a:t>
            </a:r>
            <a:r>
              <a:rPr lang="en-US" dirty="0" smtClean="0"/>
              <a:t>Group, Xamarin MVP, Microsoft MVP, and Team Lead and Senior Developer at </a:t>
            </a:r>
            <a:r>
              <a:rPr lang="en-US" dirty="0" smtClean="0">
                <a:hlinkClick r:id="rId3"/>
              </a:rPr>
              <a:t>@IInteractive</a:t>
            </a: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368" y="3468250"/>
            <a:ext cx="3248430" cy="324843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819" t="8889" r="48030" b="65657"/>
          <a:stretch/>
        </p:blipFill>
        <p:spPr>
          <a:xfrm>
            <a:off x="679642" y="627604"/>
            <a:ext cx="2558878" cy="2424201"/>
          </a:xfrm>
          <a:prstGeom prst="ellipse">
            <a:avLst/>
          </a:prstGeom>
        </p:spPr>
      </p:pic>
      <p:sp>
        <p:nvSpPr>
          <p:cNvPr id="7" name="TextBox 6"/>
          <p:cNvSpPr txBox="1"/>
          <p:nvPr/>
        </p:nvSpPr>
        <p:spPr>
          <a:xfrm>
            <a:off x="679643" y="5457556"/>
            <a:ext cx="4063037" cy="939739"/>
          </a:xfrm>
          <a:prstGeom prst="rect">
            <a:avLst/>
          </a:prstGeom>
          <a:noFill/>
        </p:spPr>
        <p:txBody>
          <a:bodyPr wrap="none" rtlCol="0">
            <a:spAutoFit/>
          </a:bodyPr>
          <a:lstStyle/>
          <a:p>
            <a:r>
              <a:rPr lang="en-US" dirty="0"/>
              <a:t>Email:  </a:t>
            </a:r>
            <a:r>
              <a:rPr lang="en-US" dirty="0">
                <a:hlinkClick r:id="rId6"/>
              </a:rPr>
              <a:t>sean.sparkman@iinteractive.com</a:t>
            </a:r>
            <a:endParaRPr lang="en-US" dirty="0"/>
          </a:p>
          <a:p>
            <a:r>
              <a:rPr lang="en-US" dirty="0"/>
              <a:t>Twitter:  </a:t>
            </a:r>
            <a:r>
              <a:rPr lang="en-US" dirty="0">
                <a:hlinkClick r:id="rId7"/>
              </a:rPr>
              <a:t>@seansparkman</a:t>
            </a:r>
            <a:endParaRPr lang="en-US" dirty="0"/>
          </a:p>
          <a:p>
            <a:endParaRPr lang="en-US" dirty="0"/>
          </a:p>
        </p:txBody>
      </p:sp>
      <p:pic>
        <p:nvPicPr>
          <p:cNvPr id="4" name="Picture 3"/>
          <p:cNvPicPr>
            <a:picLocks noChangeAspect="1"/>
          </p:cNvPicPr>
          <p:nvPr/>
        </p:nvPicPr>
        <p:blipFill>
          <a:blip r:embed="rId8"/>
          <a:stretch>
            <a:fillRect/>
          </a:stretch>
        </p:blipFill>
        <p:spPr>
          <a:xfrm>
            <a:off x="519130" y="2667222"/>
            <a:ext cx="2879902" cy="769166"/>
          </a:xfrm>
          <a:prstGeom prst="rect">
            <a:avLst/>
          </a:prstGeom>
        </p:spPr>
      </p:pic>
    </p:spTree>
    <p:extLst>
      <p:ext uri="{BB962C8B-B14F-4D97-AF65-F5344CB8AC3E}">
        <p14:creationId xmlns:p14="http://schemas.microsoft.com/office/powerpoint/2010/main" val="77456332"/>
      </p:ext>
    </p:extLst>
  </p:cSld>
  <p:clrMapOvr>
    <a:masterClrMapping/>
  </p:clrMapOvr>
  <p:transition spd="slow" advClick="0" advTm="16006">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649" y="488"/>
            <a:ext cx="9142703" cy="6851182"/>
          </a:xfrm>
          <a:prstGeom prst="rect">
            <a:avLst/>
          </a:prstGeom>
        </p:spPr>
      </p:pic>
    </p:spTree>
    <p:extLst>
      <p:ext uri="{BB962C8B-B14F-4D97-AF65-F5344CB8AC3E}">
        <p14:creationId xmlns:p14="http://schemas.microsoft.com/office/powerpoint/2010/main" val="1264787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63803" y="528120"/>
            <a:ext cx="5457051" cy="6032944"/>
            <a:chOff x="3661612" y="414422"/>
            <a:chExt cx="5457825" cy="6033799"/>
          </a:xfrm>
        </p:grpSpPr>
        <p:pic>
          <p:nvPicPr>
            <p:cNvPr id="2" name="Picture 2" descr="C:\Users\Sean\Documents\dfw mobile net logo.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61612" y="414422"/>
              <a:ext cx="5457825" cy="42869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945047" y="4781540"/>
              <a:ext cx="4986430" cy="1666681"/>
              <a:chOff x="3590364" y="4724400"/>
              <a:chExt cx="4986430" cy="1666681"/>
            </a:xfrm>
          </p:grpSpPr>
          <p:sp>
            <p:nvSpPr>
              <p:cNvPr id="3" name="TextBox 2"/>
              <p:cNvSpPr txBox="1"/>
              <p:nvPr/>
            </p:nvSpPr>
            <p:spPr>
              <a:xfrm>
                <a:off x="3898231" y="5670884"/>
                <a:ext cx="4275221" cy="720197"/>
              </a:xfrm>
              <a:prstGeom prst="rect">
                <a:avLst/>
              </a:prstGeom>
              <a:noFill/>
            </p:spPr>
            <p:txBody>
              <a:bodyPr wrap="square" rtlCol="0">
                <a:spAutoFit/>
              </a:bodyPr>
              <a:lstStyle/>
              <a:p>
                <a:r>
                  <a:rPr lang="en-US" sz="4000" b="1" dirty="0">
                    <a:solidFill>
                      <a:prstClr val="black"/>
                    </a:solidFill>
                    <a:latin typeface="Calibri" panose="020F0502020204030204"/>
                    <a:ea typeface=""/>
                  </a:rPr>
                  <a:t>@</a:t>
                </a:r>
                <a:r>
                  <a:rPr lang="en-US" sz="4000" b="1" dirty="0" err="1">
                    <a:solidFill>
                      <a:prstClr val="black"/>
                    </a:solidFill>
                    <a:latin typeface="Calibri" panose="020F0502020204030204"/>
                    <a:ea typeface=""/>
                  </a:rPr>
                  <a:t>DFWMobileNet</a:t>
                </a:r>
                <a:endParaRPr lang="en-US" sz="4000" b="1" dirty="0">
                  <a:solidFill>
                    <a:prstClr val="black"/>
                  </a:solidFill>
                  <a:latin typeface="Calibri" panose="020F0502020204030204"/>
                  <a:ea typeface=""/>
                </a:endParaRPr>
              </a:p>
            </p:txBody>
          </p:sp>
          <p:sp>
            <p:nvSpPr>
              <p:cNvPr id="4" name="TextBox 3"/>
              <p:cNvSpPr txBox="1"/>
              <p:nvPr/>
            </p:nvSpPr>
            <p:spPr>
              <a:xfrm>
                <a:off x="3590364" y="4724400"/>
                <a:ext cx="4986430" cy="594650"/>
              </a:xfrm>
              <a:prstGeom prst="rect">
                <a:avLst/>
              </a:prstGeom>
              <a:noFill/>
            </p:spPr>
            <p:txBody>
              <a:bodyPr wrap="none" rtlCol="0">
                <a:spAutoFit/>
              </a:bodyPr>
              <a:lstStyle/>
              <a:p>
                <a:r>
                  <a:rPr lang="en-US" sz="3200" b="1" dirty="0">
                    <a:solidFill>
                      <a:prstClr val="black"/>
                    </a:solidFill>
                    <a:latin typeface="Calibri" panose="020F0502020204030204"/>
                    <a:ea typeface=""/>
                  </a:rPr>
                  <a:t>http://www.dfwmobile.net</a:t>
                </a:r>
              </a:p>
            </p:txBody>
          </p:sp>
        </p:grpSp>
      </p:grpSp>
      <p:sp>
        <p:nvSpPr>
          <p:cNvPr id="7" name="TextBox 6"/>
          <p:cNvSpPr txBox="1"/>
          <p:nvPr/>
        </p:nvSpPr>
        <p:spPr>
          <a:xfrm>
            <a:off x="6075125" y="2068604"/>
            <a:ext cx="5974068" cy="2306320"/>
          </a:xfrm>
          <a:prstGeom prst="rect">
            <a:avLst/>
          </a:prstGeom>
          <a:noFill/>
        </p:spPr>
        <p:txBody>
          <a:bodyPr wrap="square" rtlCol="0">
            <a:spAutoFit/>
          </a:bodyPr>
          <a:lstStyle/>
          <a:p>
            <a:r>
              <a:rPr lang="en-US" sz="2400" dirty="0"/>
              <a:t>When:		Third Wednesday of the Month</a:t>
            </a:r>
          </a:p>
          <a:p>
            <a:r>
              <a:rPr lang="en-US" sz="2400" dirty="0"/>
              <a:t>Time:		6:30 PM</a:t>
            </a:r>
          </a:p>
          <a:p>
            <a:r>
              <a:rPr lang="en-US" sz="2400" dirty="0"/>
              <a:t>Where:	Improving Enterprises</a:t>
            </a:r>
          </a:p>
          <a:p>
            <a:r>
              <a:rPr lang="en-US" sz="2400" dirty="0"/>
              <a:t>		5445 Legacy Dr.</a:t>
            </a:r>
          </a:p>
          <a:p>
            <a:r>
              <a:rPr lang="en-US" sz="2400" dirty="0"/>
              <a:t>		Suite 100</a:t>
            </a:r>
          </a:p>
          <a:p>
            <a:r>
              <a:rPr lang="en-US" sz="2400" dirty="0"/>
              <a:t>		Plano, TX </a:t>
            </a:r>
          </a:p>
        </p:txBody>
      </p:sp>
    </p:spTree>
    <p:extLst>
      <p:ext uri="{BB962C8B-B14F-4D97-AF65-F5344CB8AC3E}">
        <p14:creationId xmlns:p14="http://schemas.microsoft.com/office/powerpoint/2010/main" val="32914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2112" y="0"/>
            <a:ext cx="7187776" cy="6858000"/>
          </a:xfrm>
          <a:prstGeom prst="rect">
            <a:avLst/>
          </a:prstGeom>
        </p:spPr>
      </p:pic>
    </p:spTree>
    <p:extLst>
      <p:ext uri="{BB962C8B-B14F-4D97-AF65-F5344CB8AC3E}">
        <p14:creationId xmlns:p14="http://schemas.microsoft.com/office/powerpoint/2010/main" val="1696112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1071893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72586" y="643466"/>
            <a:ext cx="4846828" cy="5571067"/>
          </a:xfrm>
          <a:prstGeom prst="rect">
            <a:avLst/>
          </a:prstGeom>
        </p:spPr>
      </p:pic>
    </p:spTree>
    <p:extLst>
      <p:ext uri="{BB962C8B-B14F-4D97-AF65-F5344CB8AC3E}">
        <p14:creationId xmlns:p14="http://schemas.microsoft.com/office/powerpoint/2010/main" val="672250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3467" y="1875028"/>
            <a:ext cx="10905066" cy="3107943"/>
          </a:xfrm>
          <a:prstGeom prst="rect">
            <a:avLst/>
          </a:prstGeom>
        </p:spPr>
      </p:pic>
    </p:spTree>
    <p:extLst>
      <p:ext uri="{BB962C8B-B14F-4D97-AF65-F5344CB8AC3E}">
        <p14:creationId xmlns:p14="http://schemas.microsoft.com/office/powerpoint/2010/main" val="110754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5608319" y="2629480"/>
            <a:ext cx="5614835" cy="1445820"/>
          </a:xfrm>
          <a:prstGeom prst="rect">
            <a:avLst/>
          </a:prstGeom>
          <a:effectLst/>
        </p:spPr>
      </p:pic>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Creates an application in iTunes Connect and Developer Portal</a:t>
            </a:r>
          </a:p>
          <a:p>
            <a:pPr indent="-228600">
              <a:buFont typeface="Arial" panose="020B0604020202020204" pitchFamily="34" charset="0"/>
              <a:buChar char="•"/>
            </a:pPr>
            <a:r>
              <a:rPr lang="en-US" sz="2000" dirty="0" smtClean="0"/>
              <a:t>Creates App Groups</a:t>
            </a:r>
          </a:p>
          <a:p>
            <a:pPr indent="-228600">
              <a:buFont typeface="Arial" panose="020B0604020202020204" pitchFamily="34" charset="0"/>
              <a:buChar char="•"/>
            </a:pPr>
            <a:r>
              <a:rPr lang="en-US" sz="2000" dirty="0" smtClean="0"/>
              <a:t>Enables and disables services for an application</a:t>
            </a:r>
            <a:endParaRPr lang="en-US" sz="2000" dirty="0"/>
          </a:p>
        </p:txBody>
      </p:sp>
    </p:spTree>
    <p:extLst>
      <p:ext uri="{BB962C8B-B14F-4D97-AF65-F5344CB8AC3E}">
        <p14:creationId xmlns:p14="http://schemas.microsoft.com/office/powerpoint/2010/main" val="3191221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563</Words>
  <Application>Microsoft Macintosh PowerPoint</Application>
  <PresentationFormat>Widescreen</PresentationFormat>
  <Paragraphs>89</Paragraphs>
  <Slides>18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Mangal</vt:lpstr>
      <vt:lpstr>Segoe UI</vt:lpstr>
      <vt:lpstr>Arial</vt:lpstr>
      <vt:lpstr>Office Theme</vt:lpstr>
      <vt:lpstr>PowerPoint Presentation</vt:lpstr>
      <vt:lpstr>Sean Sparkman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Sparkman</dc:creator>
  <cp:lastModifiedBy>Sean Sparkman</cp:lastModifiedBy>
  <cp:revision>11</cp:revision>
  <dcterms:created xsi:type="dcterms:W3CDTF">2017-10-18T14:57:20Z</dcterms:created>
  <dcterms:modified xsi:type="dcterms:W3CDTF">2017-10-18T20:56:13Z</dcterms:modified>
</cp:coreProperties>
</file>